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12" r:id="rId3"/>
    <p:sldId id="414" r:id="rId4"/>
    <p:sldId id="416" r:id="rId5"/>
    <p:sldId id="417" r:id="rId6"/>
    <p:sldId id="418" r:id="rId7"/>
    <p:sldId id="420" r:id="rId8"/>
    <p:sldId id="426" r:id="rId9"/>
    <p:sldId id="428" r:id="rId10"/>
    <p:sldId id="429" r:id="rId11"/>
    <p:sldId id="430" r:id="rId12"/>
    <p:sldId id="431" r:id="rId13"/>
    <p:sldId id="432" r:id="rId14"/>
    <p:sldId id="433" r:id="rId15"/>
    <p:sldId id="421" r:id="rId16"/>
    <p:sldId id="435" r:id="rId17"/>
    <p:sldId id="422" r:id="rId18"/>
    <p:sldId id="436" r:id="rId19"/>
    <p:sldId id="483" r:id="rId20"/>
    <p:sldId id="485" r:id="rId21"/>
    <p:sldId id="487" r:id="rId22"/>
    <p:sldId id="423" r:id="rId23"/>
    <p:sldId id="488" r:id="rId24"/>
    <p:sldId id="489" r:id="rId25"/>
    <p:sldId id="452" r:id="rId26"/>
    <p:sldId id="453" r:id="rId27"/>
    <p:sldId id="454" r:id="rId28"/>
    <p:sldId id="455" r:id="rId29"/>
    <p:sldId id="456" r:id="rId30"/>
    <p:sldId id="457" r:id="rId31"/>
    <p:sldId id="490" r:id="rId32"/>
    <p:sldId id="491" r:id="rId33"/>
    <p:sldId id="493" r:id="rId34"/>
    <p:sldId id="462" r:id="rId35"/>
    <p:sldId id="472" r:id="rId36"/>
    <p:sldId id="463" r:id="rId37"/>
    <p:sldId id="464" r:id="rId38"/>
    <p:sldId id="465" r:id="rId39"/>
    <p:sldId id="466" r:id="rId40"/>
    <p:sldId id="467" r:id="rId41"/>
    <p:sldId id="494" r:id="rId42"/>
    <p:sldId id="495" r:id="rId43"/>
    <p:sldId id="468" r:id="rId44"/>
    <p:sldId id="469" r:id="rId45"/>
    <p:sldId id="496" r:id="rId46"/>
    <p:sldId id="497" r:id="rId47"/>
    <p:sldId id="498" r:id="rId48"/>
    <p:sldId id="499" r:id="rId49"/>
    <p:sldId id="470" r:id="rId50"/>
    <p:sldId id="471" r:id="rId51"/>
    <p:sldId id="473" r:id="rId52"/>
    <p:sldId id="474" r:id="rId53"/>
    <p:sldId id="475" r:id="rId54"/>
    <p:sldId id="500" r:id="rId55"/>
    <p:sldId id="501" r:id="rId5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66CA00-DE75-440E-9227-CFE2D437907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F85851-3F71-4FAF-9F86-AB9F05A5167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8A7D06-789E-474C-ACD3-927B6548E0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CD93FD8-94EB-4D31-8709-844DB1E8B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F0BCC0-80BF-46E8-928B-818DF59B0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915190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39CB1E-7806-4F70-A2BE-0FDBCEE282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24A997C-28D4-4455-98C1-C55B3F9C87D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497681-3009-4215-984B-CB68B53004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BC22D4-155E-462B-8AC3-1B07B961E6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69EC2E-A1AB-412E-B3A6-1B53277AF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1836085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FCACFED-E007-440B-A414-CEAAE95735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49AC6E2-5D73-44B2-9525-F4499B64F17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9B5EB7-F90E-4883-A9DD-07CAD1DBA9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44182F-374E-47A6-9D65-D1D1A2585A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BAC8E1-AF06-467E-8C40-0FC3B59DB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26258717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5C0343-2AC4-4039-97FC-9EF46EC934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6DEA14C-9968-4C5D-998A-2E21F23E1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68B39D-575E-4051-9557-1D3968779B2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D1DCE18-49BF-4467-99F9-ED29F8DB6C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A8300EF-A7E1-4DCF-96F0-551A23CE57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577986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61AAA-1032-4246-897E-CAD6FE52D3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53A118-31FD-4241-9391-2ACBFF897F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30C61B-F990-47B4-867E-ABC90E7065B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B1977-6A47-435B-B771-79B9D60866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3CF0B1-6FE3-445F-B9D2-C2CF3AD1BD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7266731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53FEF9-9881-4F1B-A166-A038CEAE5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3C44F3-0210-4263-9DF8-9FF8ABE7286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6350402-F218-478B-BADF-DF2E116527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9E426D-E028-46BE-AF3B-43C0A7821C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03B145-0C57-4DE1-AA18-F2C0AF2C419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0BDFB9A-72E5-4408-8E85-F8061B96CF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42662005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69F90F7-F8A8-4ACC-A4B4-314A8D2A73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11309B-8D68-4063-8B0F-C75FB337392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1867AEE-DEC1-4249-BBD7-8D7044F771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683ED5E-7485-4358-9176-BF6AD86C645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9FE6C6-CD37-4CA0-97D0-7E3781B957C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E9415F3-1C5B-42D4-AE5C-FFCAE6A811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D742913-EA0B-4AEB-8670-2668A7AD3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150DF1-00E0-4618-A620-6F37DD00B4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2639287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A71115-AE84-4CBD-997C-1E6311A1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1641CE6-BE46-418B-8131-68CC347077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974FD94-9CB6-4D3C-9F9A-A0DF4FEBC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E954F24-AA4D-4DE1-B5F6-A3FE02180A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2462393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7622177-249E-4811-B93F-A5E5FD38B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26ED318-526E-4890-B8FC-4468E99CF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9CCBB8A-F203-4969-9BA1-6301D1A668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081076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0DB948-C268-4522-8732-086165447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3E1B57-4804-4A4C-8E0C-E14C5201AC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8937876-31C8-4CBF-91DB-A148C50F43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B9D55DD-C982-41DF-B335-82F63C5D51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30B1B6-FEFA-4536-9B41-97B016BB4B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D331F50-0696-4416-ADA8-A3157454F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83991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89367F-222B-42D4-93C0-3FEDC4B88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F559F63-E012-44E0-98DF-F66C626B81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F402634-2678-4E7C-AC35-FEB3D1345EB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6182E2-E75E-43FE-AED2-F7965C2ED2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E77DC0F-83D1-4871-81D0-0E05FAA2F5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549C74-444D-4760-8A99-878B9E36C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2815800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1CB948A-F3CF-449E-8BD2-6287CEB6F7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FB1CEC6-65D2-43B3-8F7A-675847454F3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2B5D92-0AB5-441C-9389-12AE0E5F6DA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EA66C61-F84C-4663-9159-87E1A0FFC2F0}" type="datetimeFigureOut">
              <a:rPr lang="en-IN" smtClean="0"/>
              <a:t>07-09-2020</a:t>
            </a:fld>
            <a:endParaRPr lang="en-IN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53EA8DE-AA86-4A00-AF37-28A4DCC32C2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4066E7-F914-49D6-930B-3F8F2CCBAA3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F32F38-62BE-46E4-B6A5-D21F5E5A244F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8387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allaboutcircuits.com/video-lectures/parallel-circuits/" TargetMode="Externa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e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DF2B5-FEA4-4D9E-9555-5AB16B39827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Network Theorems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F010AAC-7185-4CD6-AF7B-6BE76C520C0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325012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F3F370-08F7-44EB-AE5A-0C7270D47D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4BFF646-85A0-4192-9796-3513A84678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2696" y="365125"/>
            <a:ext cx="9952382" cy="6393483"/>
          </a:xfrm>
        </p:spPr>
      </p:pic>
    </p:spTree>
    <p:extLst>
      <p:ext uri="{BB962C8B-B14F-4D97-AF65-F5344CB8AC3E}">
        <p14:creationId xmlns:p14="http://schemas.microsoft.com/office/powerpoint/2010/main" val="21402095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0E620E-A373-4500-B533-360BD5B974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4B24992-FDC6-44BA-9BF2-BA7DC536238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209" y="365124"/>
            <a:ext cx="9422295" cy="6366979"/>
          </a:xfrm>
        </p:spPr>
      </p:pic>
    </p:spTree>
    <p:extLst>
      <p:ext uri="{BB962C8B-B14F-4D97-AF65-F5344CB8AC3E}">
        <p14:creationId xmlns:p14="http://schemas.microsoft.com/office/powerpoint/2010/main" val="317214848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5931D7-D891-4D2C-B9A1-5A295310AD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0BDB758A-C412-4BE8-88B4-EDBD7ED3CD7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3443" y="463826"/>
            <a:ext cx="6732105" cy="6394174"/>
          </a:xfrm>
        </p:spPr>
      </p:pic>
    </p:spTree>
    <p:extLst>
      <p:ext uri="{BB962C8B-B14F-4D97-AF65-F5344CB8AC3E}">
        <p14:creationId xmlns:p14="http://schemas.microsoft.com/office/powerpoint/2010/main" val="15359618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C2F3BA-0842-4F76-98B6-92884DECA9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65358D-CEC1-419B-943A-05F64FBA28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3930" y="365125"/>
            <a:ext cx="7010400" cy="6127749"/>
          </a:xfrm>
        </p:spPr>
      </p:pic>
    </p:spTree>
    <p:extLst>
      <p:ext uri="{BB962C8B-B14F-4D97-AF65-F5344CB8AC3E}">
        <p14:creationId xmlns:p14="http://schemas.microsoft.com/office/powerpoint/2010/main" val="10044802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6F42AE-FB3A-426C-B25C-DF65FC8068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57432B4-40FF-4A3D-AD2C-C2347F0532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146BE0D-BE21-404E-8385-4A7F9CEF05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792311"/>
            <a:ext cx="10515600" cy="51711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79696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562" name="Content Placeholder 3">
            <a:extLst>
              <a:ext uri="{FF2B5EF4-FFF2-40B4-BE49-F238E27FC236}">
                <a16:creationId xmlns:a16="http://schemas.microsoft.com/office/drawing/2014/main" id="{B92D4E76-7D29-4D39-9FEE-FFEDA82939E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43100" y="249238"/>
            <a:ext cx="8578850" cy="5937250"/>
          </a:xfr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586" name="Content Placeholder 3">
            <a:extLst>
              <a:ext uri="{FF2B5EF4-FFF2-40B4-BE49-F238E27FC236}">
                <a16:creationId xmlns:a16="http://schemas.microsoft.com/office/drawing/2014/main" id="{67D7BAE7-44C7-4CDF-AF0E-2C6FBB23A106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512763" y="1430338"/>
            <a:ext cx="10793412" cy="3711575"/>
          </a:xfr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610" name="Content Placeholder 3">
            <a:extLst>
              <a:ext uri="{FF2B5EF4-FFF2-40B4-BE49-F238E27FC236}">
                <a16:creationId xmlns:a16="http://schemas.microsoft.com/office/drawing/2014/main" id="{F081B096-678C-4607-A274-661B9671C58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12788" y="1020763"/>
            <a:ext cx="10880725" cy="4643437"/>
          </a:xfr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4E61DA-CBF5-4131-8B6D-95FEB43A8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8447E8-3123-44F5-BBF3-8A139722451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C8BD83B-1DA6-4909-B18F-3F2BA05E2C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6678" y="225287"/>
            <a:ext cx="10515600" cy="5951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203572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58" name="Content Placeholder 3">
            <a:extLst>
              <a:ext uri="{FF2B5EF4-FFF2-40B4-BE49-F238E27FC236}">
                <a16:creationId xmlns:a16="http://schemas.microsoft.com/office/drawing/2014/main" id="{4FB2B7B4-BE88-4EF1-8EBA-5304A4622A55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28788" y="717550"/>
            <a:ext cx="8912225" cy="5716588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>
            <a:extLst>
              <a:ext uri="{FF2B5EF4-FFF2-40B4-BE49-F238E27FC236}">
                <a16:creationId xmlns:a16="http://schemas.microsoft.com/office/drawing/2014/main" id="{65A0DE38-E27A-4B06-AD47-D04700C5DA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altLang="en-US" dirty="0">
                <a:ln>
                  <a:noFill/>
                </a:ln>
                <a:solidFill>
                  <a:srgbClr val="FF0000"/>
                </a:solidFill>
              </a:rPr>
              <a:t>SUPERPOSITION THEOREM</a:t>
            </a:r>
          </a:p>
        </p:txBody>
      </p:sp>
      <p:sp>
        <p:nvSpPr>
          <p:cNvPr id="37891" name="Content Placeholder 2">
            <a:extLst>
              <a:ext uri="{FF2B5EF4-FFF2-40B4-BE49-F238E27FC236}">
                <a16:creationId xmlns:a16="http://schemas.microsoft.com/office/drawing/2014/main" id="{C343D793-1E72-411D-9907-58CD0F80AD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If a circuit has two or more independent sources, one way to determine the value of a specific variable (voltage or current) is to use nodal or mesh analysis.</a:t>
            </a:r>
          </a:p>
          <a:p>
            <a:r>
              <a:rPr lang="en-US" altLang="en-US"/>
              <a:t> Another way is to determine the contribution of each independent source to the variable and then add them up. The latter approach is known as the </a:t>
            </a:r>
            <a:r>
              <a:rPr lang="en-US" altLang="en-US" i="1"/>
              <a:t>superposition.</a:t>
            </a:r>
          </a:p>
          <a:p>
            <a:r>
              <a:rPr lang="en-US" altLang="en-US"/>
              <a:t>The idea of superposition rests on the linearity property.</a:t>
            </a:r>
            <a:endParaRPr lang="en-I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682" name="Content Placeholder 3">
            <a:extLst>
              <a:ext uri="{FF2B5EF4-FFF2-40B4-BE49-F238E27FC236}">
                <a16:creationId xmlns:a16="http://schemas.microsoft.com/office/drawing/2014/main" id="{31FA5ACF-E1C1-4333-B80F-46CA75E42B94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31888" y="739775"/>
            <a:ext cx="9899650" cy="5884863"/>
          </a:xfr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706" name="Content Placeholder 3">
            <a:extLst>
              <a:ext uri="{FF2B5EF4-FFF2-40B4-BE49-F238E27FC236}">
                <a16:creationId xmlns:a16="http://schemas.microsoft.com/office/drawing/2014/main" id="{AB48FB3E-F863-4700-99C4-057D0C04CB6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952625" y="479425"/>
            <a:ext cx="8010525" cy="5740400"/>
          </a:xfr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730" name="Content Placeholder 3">
            <a:extLst>
              <a:ext uri="{FF2B5EF4-FFF2-40B4-BE49-F238E27FC236}">
                <a16:creationId xmlns:a16="http://schemas.microsoft.com/office/drawing/2014/main" id="{0466DA23-8FF4-44D6-BCCE-F60F256AD0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466975" y="622300"/>
            <a:ext cx="7188200" cy="5645150"/>
          </a:xfr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52807C-DB81-4456-A058-1F572DD47B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30330D2-3D0E-42D4-BB67-2F2D8E4734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4174" y="132522"/>
            <a:ext cx="7712765" cy="6725478"/>
          </a:xfrm>
        </p:spPr>
      </p:pic>
    </p:spTree>
    <p:extLst>
      <p:ext uri="{BB962C8B-B14F-4D97-AF65-F5344CB8AC3E}">
        <p14:creationId xmlns:p14="http://schemas.microsoft.com/office/powerpoint/2010/main" val="35291194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5C88FF-F862-4A2E-951C-78715503BC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932A6C-76D3-486E-9B17-8C2C65BE3C5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E2B5AF-0631-40F4-B7F0-D3760758E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48069" y="681037"/>
            <a:ext cx="8309113" cy="5495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3096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090" name="Content Placeholder 3">
            <a:extLst>
              <a:ext uri="{FF2B5EF4-FFF2-40B4-BE49-F238E27FC236}">
                <a16:creationId xmlns:a16="http://schemas.microsoft.com/office/drawing/2014/main" id="{8008CECD-B214-4563-97B1-ED6F3B4D68A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63725" y="312738"/>
            <a:ext cx="7839075" cy="6003925"/>
          </a:xfr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114" name="Content Placeholder 3">
            <a:extLst>
              <a:ext uri="{FF2B5EF4-FFF2-40B4-BE49-F238E27FC236}">
                <a16:creationId xmlns:a16="http://schemas.microsoft.com/office/drawing/2014/main" id="{61ECDCC4-8AB0-48C3-9100-16F585D625B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781175" y="407988"/>
            <a:ext cx="8051800" cy="6069012"/>
          </a:xfr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Content Placeholder 3">
            <a:extLst>
              <a:ext uri="{FF2B5EF4-FFF2-40B4-BE49-F238E27FC236}">
                <a16:creationId xmlns:a16="http://schemas.microsoft.com/office/drawing/2014/main" id="{19936C06-57BA-4B77-A6EC-5E27334C47C3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882650"/>
            <a:ext cx="9780588" cy="5399088"/>
          </a:xfr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Content Placeholder 3">
            <a:extLst>
              <a:ext uri="{FF2B5EF4-FFF2-40B4-BE49-F238E27FC236}">
                <a16:creationId xmlns:a16="http://schemas.microsoft.com/office/drawing/2014/main" id="{B94A4115-6DE9-41A0-940E-D3EE9AF1D5BE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812925" y="217488"/>
            <a:ext cx="8851900" cy="6130925"/>
          </a:xfr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Content Placeholder 3">
            <a:extLst>
              <a:ext uri="{FF2B5EF4-FFF2-40B4-BE49-F238E27FC236}">
                <a16:creationId xmlns:a16="http://schemas.microsoft.com/office/drawing/2014/main" id="{00F9DFD4-21F7-4E44-AB8B-1A1CF8C4834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39875" y="479425"/>
            <a:ext cx="8459788" cy="5889625"/>
          </a:xfr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Title 1">
            <a:extLst>
              <a:ext uri="{FF2B5EF4-FFF2-40B4-BE49-F238E27FC236}">
                <a16:creationId xmlns:a16="http://schemas.microsoft.com/office/drawing/2014/main" id="{241E3C23-44CB-4434-B563-1F5A29AF89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6163" y="935038"/>
            <a:ext cx="9601200" cy="835025"/>
          </a:xfrm>
        </p:spPr>
        <p:txBody>
          <a:bodyPr/>
          <a:lstStyle/>
          <a:p>
            <a:r>
              <a:rPr lang="en-IN" altLang="en-US" dirty="0">
                <a:ln>
                  <a:noFill/>
                </a:ln>
                <a:solidFill>
                  <a:srgbClr val="FF0000"/>
                </a:solidFill>
              </a:rPr>
              <a:t>STATEMENT</a:t>
            </a:r>
          </a:p>
        </p:txBody>
      </p:sp>
      <p:sp>
        <p:nvSpPr>
          <p:cNvPr id="38915" name="Content Placeholder 2">
            <a:extLst>
              <a:ext uri="{FF2B5EF4-FFF2-40B4-BE49-F238E27FC236}">
                <a16:creationId xmlns:a16="http://schemas.microsoft.com/office/drawing/2014/main" id="{F1AADE11-5A66-427A-B064-71E8C2F8B7F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5225" y="2236788"/>
            <a:ext cx="9601200" cy="3317875"/>
          </a:xfrm>
        </p:spPr>
        <p:txBody>
          <a:bodyPr/>
          <a:lstStyle/>
          <a:p>
            <a:pPr marL="0" indent="0" algn="just">
              <a:buFont typeface="Arial" panose="020B0604020202020204" pitchFamily="34" charset="0"/>
              <a:buNone/>
            </a:pPr>
            <a:r>
              <a:rPr lang="en-US" altLang="en-US" sz="3200"/>
              <a:t>“The superposition principle states that the voltage across (or current through) an element in a linear circuit is the algebraic sum of the voltages across (or currents through) that element due to each independent </a:t>
            </a:r>
            <a:r>
              <a:rPr lang="en-IN" altLang="en-US" sz="3200"/>
              <a:t>source acting alone”.</a:t>
            </a:r>
          </a:p>
        </p:txBody>
      </p:sp>
      <p:sp>
        <p:nvSpPr>
          <p:cNvPr id="38916" name="Rectangle 3">
            <a:extLst>
              <a:ext uri="{FF2B5EF4-FFF2-40B4-BE49-F238E27FC236}">
                <a16:creationId xmlns:a16="http://schemas.microsoft.com/office/drawing/2014/main" id="{9F5A8F3F-864A-4B7E-846C-4D2099A009C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20813" y="5230813"/>
            <a:ext cx="9464675" cy="647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r>
              <a:rPr lang="en-US" altLang="en-US">
                <a:latin typeface="ItcKabel-Book"/>
              </a:rPr>
              <a:t>NOTE: Superposition is not limited to circuit analysis but is applicable in many fields where cause and effect bear a linear relationship to one another.</a:t>
            </a:r>
            <a:endParaRPr lang="en-I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Content Placeholder 3">
            <a:extLst>
              <a:ext uri="{FF2B5EF4-FFF2-40B4-BE49-F238E27FC236}">
                <a16:creationId xmlns:a16="http://schemas.microsoft.com/office/drawing/2014/main" id="{8D4AB653-1EE8-4FFC-AE2B-C2CB1FE1E5A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00163" y="193675"/>
            <a:ext cx="8840787" cy="6121400"/>
          </a:xfr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658F16-9EAB-45D1-A8BF-E62928BDFF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5474995F-2797-4125-9D70-C51F809FB4B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6364" y="516835"/>
            <a:ext cx="7103165" cy="5976040"/>
          </a:xfrm>
        </p:spPr>
      </p:pic>
    </p:spTree>
    <p:extLst>
      <p:ext uri="{BB962C8B-B14F-4D97-AF65-F5344CB8AC3E}">
        <p14:creationId xmlns:p14="http://schemas.microsoft.com/office/powerpoint/2010/main" val="79121526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B791A-123F-49B7-ACF9-19267ECC89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E706155-515C-4955-AE27-5E5668FCF3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25147" y="365125"/>
            <a:ext cx="7275444" cy="6287465"/>
          </a:xfrm>
        </p:spPr>
      </p:pic>
    </p:spTree>
    <p:extLst>
      <p:ext uri="{BB962C8B-B14F-4D97-AF65-F5344CB8AC3E}">
        <p14:creationId xmlns:p14="http://schemas.microsoft.com/office/powerpoint/2010/main" val="402263108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BC762-B0B7-4284-B127-A3E6C1256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655292"/>
          </a:xfrm>
        </p:spPr>
        <p:txBody>
          <a:bodyPr>
            <a:normAutofit fontScale="90000"/>
          </a:bodyPr>
          <a:lstStyle/>
          <a:p>
            <a:r>
              <a:rPr lang="en-IN" dirty="0"/>
              <a:t>Norton's Theorem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7D9652-B8B4-4818-AF12-761B67C309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020418"/>
            <a:ext cx="10515600" cy="5156545"/>
          </a:xfrm>
        </p:spPr>
        <p:txBody>
          <a:bodyPr/>
          <a:lstStyle/>
          <a:p>
            <a:r>
              <a:rPr lang="en-GB" b="0" i="0" dirty="0">
                <a:solidFill>
                  <a:srgbClr val="233343"/>
                </a:solidFill>
                <a:effectLst/>
                <a:latin typeface="-apple-system"/>
              </a:rPr>
              <a:t>Norton’s Theorem states that it is possible to simplify any linear circuit, no matter how complex, to an equivalent circuit with just a single current source and </a:t>
            </a:r>
            <a:r>
              <a:rPr lang="en-GB" b="0" i="0" u="none" strike="noStrike" dirty="0">
                <a:solidFill>
                  <a:srgbClr val="F26B33"/>
                </a:solidFill>
                <a:effectLst/>
                <a:latin typeface="-apple-system"/>
                <a:hlinkClick r:id="rId2"/>
              </a:rPr>
              <a:t>parallel resistance</a:t>
            </a:r>
            <a:r>
              <a:rPr lang="en-GB" b="0" i="0" dirty="0">
                <a:solidFill>
                  <a:srgbClr val="233343"/>
                </a:solidFill>
                <a:effectLst/>
                <a:latin typeface="-apple-system"/>
              </a:rPr>
              <a:t> connected to a load.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val="386279733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138" name="Content Placeholder 3">
            <a:extLst>
              <a:ext uri="{FF2B5EF4-FFF2-40B4-BE49-F238E27FC236}">
                <a16:creationId xmlns:a16="http://schemas.microsoft.com/office/drawing/2014/main" id="{8AF26193-A5BB-46C5-A2C1-E084DAB377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11263" y="277813"/>
            <a:ext cx="9464675" cy="5973762"/>
          </a:xfr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62" name="Content Placeholder 3">
            <a:extLst>
              <a:ext uri="{FF2B5EF4-FFF2-40B4-BE49-F238E27FC236}">
                <a16:creationId xmlns:a16="http://schemas.microsoft.com/office/drawing/2014/main" id="{B9DD86B0-9905-4037-B794-5C1AFA5D82E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5588" y="693738"/>
            <a:ext cx="9317037" cy="5813425"/>
          </a:xfr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3186" name="Content Placeholder 3">
            <a:extLst>
              <a:ext uri="{FF2B5EF4-FFF2-40B4-BE49-F238E27FC236}">
                <a16:creationId xmlns:a16="http://schemas.microsoft.com/office/drawing/2014/main" id="{4A4EBD23-9351-48DB-9FA2-DC83EEB090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66813" y="455613"/>
            <a:ext cx="9912350" cy="6072187"/>
          </a:xfr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210" name="Content Placeholder 3">
            <a:extLst>
              <a:ext uri="{FF2B5EF4-FFF2-40B4-BE49-F238E27FC236}">
                <a16:creationId xmlns:a16="http://schemas.microsoft.com/office/drawing/2014/main" id="{362A30EC-6B84-4DB0-B2C8-BE1DEC27D4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00088" y="169863"/>
            <a:ext cx="10450512" cy="6286500"/>
          </a:xfr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5234" name="Content Placeholder 3">
            <a:extLst>
              <a:ext uri="{FF2B5EF4-FFF2-40B4-BE49-F238E27FC236}">
                <a16:creationId xmlns:a16="http://schemas.microsoft.com/office/drawing/2014/main" id="{FACBC6A9-0825-4ED5-B063-17BA5805C5F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684338" y="823913"/>
            <a:ext cx="8742362" cy="5564187"/>
          </a:xfr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258" name="Content Placeholder 3">
            <a:extLst>
              <a:ext uri="{FF2B5EF4-FFF2-40B4-BE49-F238E27FC236}">
                <a16:creationId xmlns:a16="http://schemas.microsoft.com/office/drawing/2014/main" id="{7DEAB600-EB5C-4300-8A25-F55D269758F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85900" y="349250"/>
            <a:ext cx="9059863" cy="6197600"/>
          </a:xfr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Content Placeholder 2">
            <a:extLst>
              <a:ext uri="{FF2B5EF4-FFF2-40B4-BE49-F238E27FC236}">
                <a16:creationId xmlns:a16="http://schemas.microsoft.com/office/drawing/2014/main" id="{0C8E54EE-BEC6-4F2B-9710-B20ED98F1DB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5988" y="622300"/>
            <a:ext cx="10579100" cy="5036378"/>
          </a:xfrm>
        </p:spPr>
        <p:txBody>
          <a:bodyPr>
            <a:normAutofit/>
          </a:bodyPr>
          <a:lstStyle/>
          <a:p>
            <a:pPr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principle of superposition helps us to analyze a linear circuit with more than one independent source by calculating the contribution of each independent source separately. </a:t>
            </a: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However, to apply the superposition principle, we must keep two things in mind:</a:t>
            </a:r>
          </a:p>
          <a:p>
            <a:pPr algn="just"/>
            <a:endParaRPr lang="en-US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1. We consider one independent source at a time while all other independent sources are </a:t>
            </a:r>
            <a:r>
              <a:rPr lang="en-US" alt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turned off</a:t>
            </a:r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This implies that we replace every voltage source by 0 V (or a short circuit), and every current source by 0 A (or an open circuit). This way we obtain a simpler and more 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manageable circuit.</a:t>
            </a:r>
          </a:p>
          <a:p>
            <a:pPr algn="just"/>
            <a:endParaRPr lang="en-IN" alt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algn="just"/>
            <a:r>
              <a:rPr lang="en-US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2. Dependent sources are left intact because they are controlled by </a:t>
            </a:r>
            <a:r>
              <a:rPr lang="en-I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circuit variables.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282" name="Content Placeholder 3">
            <a:extLst>
              <a:ext uri="{FF2B5EF4-FFF2-40B4-BE49-F238E27FC236}">
                <a16:creationId xmlns:a16="http://schemas.microsoft.com/office/drawing/2014/main" id="{C0EDBABA-6944-4F60-A34C-595E8613B6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203325" y="966788"/>
            <a:ext cx="9639300" cy="5610225"/>
          </a:xfr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7BB72-CE21-4323-8110-02AD2CE78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BEAF69C0-DC76-4C44-9DC4-269ABD3D6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11895" y="365125"/>
            <a:ext cx="7328453" cy="6366979"/>
          </a:xfrm>
        </p:spPr>
      </p:pic>
    </p:spTree>
    <p:extLst>
      <p:ext uri="{BB962C8B-B14F-4D97-AF65-F5344CB8AC3E}">
        <p14:creationId xmlns:p14="http://schemas.microsoft.com/office/powerpoint/2010/main" val="92150899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E9C21-1D4A-487B-B294-959E632FF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6F7AD79-EB55-4603-A64B-0870AE03B9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8975" y="365125"/>
            <a:ext cx="7103164" cy="6274214"/>
          </a:xfrm>
        </p:spPr>
      </p:pic>
    </p:spTree>
    <p:extLst>
      <p:ext uri="{BB962C8B-B14F-4D97-AF65-F5344CB8AC3E}">
        <p14:creationId xmlns:p14="http://schemas.microsoft.com/office/powerpoint/2010/main" val="20209806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8306" name="Content Placeholder 3">
            <a:extLst>
              <a:ext uri="{FF2B5EF4-FFF2-40B4-BE49-F238E27FC236}">
                <a16:creationId xmlns:a16="http://schemas.microsoft.com/office/drawing/2014/main" id="{60877ECE-17C0-4DCA-B86F-47D5DA7C567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33500" y="646113"/>
            <a:ext cx="9674225" cy="5470525"/>
          </a:xfr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330" name="Content Placeholder 3">
            <a:extLst>
              <a:ext uri="{FF2B5EF4-FFF2-40B4-BE49-F238E27FC236}">
                <a16:creationId xmlns:a16="http://schemas.microsoft.com/office/drawing/2014/main" id="{83E6DDF3-DD16-4BA7-AC80-6F0E0E0A86B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012825" y="514350"/>
            <a:ext cx="9901238" cy="5811838"/>
          </a:xfr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61E4A8-A51C-4E23-BA13-B4401FCD5E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814318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Maximum Power Transfer Theorem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EB704E2-F3E0-4331-ADC7-54DF09E790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47912" y="1487488"/>
            <a:ext cx="7496175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758218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BA112B-BCF4-4EF8-ADD1-F3BEC4F90A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1194774" cy="1325563"/>
          </a:xfrm>
        </p:spPr>
        <p:txBody>
          <a:bodyPr/>
          <a:lstStyle/>
          <a:p>
            <a:r>
              <a:rPr lang="en-IN" dirty="0">
                <a:solidFill>
                  <a:srgbClr val="FF0000"/>
                </a:solidFill>
              </a:rPr>
              <a:t>Derivation for maximum power transfer theorem</a:t>
            </a:r>
          </a:p>
        </p:txBody>
      </p:sp>
      <p:pic>
        <p:nvPicPr>
          <p:cNvPr id="1026" name="Picture 2" descr="maximum-power-eq1">
            <a:extLst>
              <a:ext uri="{FF2B5EF4-FFF2-40B4-BE49-F238E27FC236}">
                <a16:creationId xmlns:a16="http://schemas.microsoft.com/office/drawing/2014/main" id="{85CFC648-F4E6-464C-A8B1-139BA8E895BD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0126" y="2199619"/>
            <a:ext cx="2514600" cy="714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30A990-0E6B-49B8-8DAA-BC0B342B16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7301" y="3121958"/>
            <a:ext cx="2257425" cy="7524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EA486FF-AD66-41EB-8DF7-8BFA210F6B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7301" y="3696634"/>
            <a:ext cx="2343150" cy="7715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2BEEC12-5E4E-4304-8CFA-CCB2243E9C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1039" y="4468159"/>
            <a:ext cx="6629400" cy="2190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9540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492F4B-0259-4EF4-A223-C4D76F4639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018EE5-8414-4674-9325-EC43268D60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But as we know, (</a:t>
            </a:r>
            <a:r>
              <a:rPr lang="en-GB" sz="2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dP</a:t>
            </a:r>
            <a:r>
              <a:rPr lang="en-GB" sz="24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/</a:t>
            </a:r>
            <a:r>
              <a:rPr lang="en-GB" sz="2400" b="0" i="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dR</a:t>
            </a:r>
            <a:r>
              <a:rPr lang="en-GB" sz="2400" b="0" i="0" baseline="-25000" dirty="0" err="1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L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Verdana" panose="020B0604030504040204" pitchFamily="34" charset="0"/>
              </a:rPr>
              <a:t>) = 0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5D5CF4F-9D16-4C27-90E4-99439C9838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0650" y="2600325"/>
            <a:ext cx="2095500" cy="82867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CD77640-5CC9-4BA9-A6D5-AD4BDCE43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4315" y="3648351"/>
            <a:ext cx="3362325" cy="485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3AA526-1EB5-4BF6-9672-07798A4EAC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8054" y="4269063"/>
            <a:ext cx="4495800" cy="7239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CFB594E-7AAE-4329-ABB4-B94807BB23E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97665" y="5110438"/>
            <a:ext cx="2266950" cy="76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957521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C01350-3B40-4ADB-8F39-D3C45456A5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12035"/>
            <a:ext cx="10515600" cy="1613589"/>
          </a:xfrm>
        </p:spPr>
        <p:txBody>
          <a:bodyPr>
            <a:normAutofit fontScale="90000"/>
          </a:bodyPr>
          <a:lstStyle/>
          <a:p>
            <a:r>
              <a:rPr lang="en-GB" sz="3600" b="0" i="0" dirty="0">
                <a:solidFill>
                  <a:srgbClr val="22222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Steps for Solving Network Using Maximum Power Transfer Theorem</a:t>
            </a:r>
            <a:br>
              <a:rPr lang="en-GB" b="0" i="0" dirty="0">
                <a:solidFill>
                  <a:srgbClr val="222222"/>
                </a:solidFill>
                <a:effectLst/>
                <a:latin typeface="Verdana" panose="020B0604030504040204" pitchFamily="34" charset="0"/>
              </a:rPr>
            </a:br>
            <a:endParaRPr lang="en-IN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50F4C8-352A-4792-B466-18F7231EAA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245704"/>
            <a:ext cx="10515600" cy="4931259"/>
          </a:xfrm>
        </p:spPr>
        <p:txBody>
          <a:bodyPr/>
          <a:lstStyle/>
          <a:p>
            <a:pPr algn="l"/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Following steps are used to solve the problem by Maximum Power Transfer theorem</a:t>
            </a:r>
          </a:p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1 –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Remove the load resistance of the circuit.</a:t>
            </a:r>
          </a:p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2 –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Find the Thevenin’s resistance (R</a:t>
            </a:r>
            <a:r>
              <a:rPr lang="en-GB" sz="24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) of the source network looking through the open-circuited load terminals.</a:t>
            </a:r>
          </a:p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3 –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As per the maximum power transfer theorem, this R</a:t>
            </a:r>
            <a:r>
              <a:rPr lang="en-GB" sz="24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the load resistance of the network, i.e., R</a:t>
            </a:r>
            <a:r>
              <a:rPr lang="en-GB" sz="24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= R</a:t>
            </a:r>
            <a:r>
              <a:rPr lang="en-GB" sz="2400" b="0" i="0" baseline="-2500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that allows maximum power transfer.</a:t>
            </a:r>
          </a:p>
          <a:p>
            <a:pPr algn="l"/>
            <a:r>
              <a:rPr lang="en-GB" sz="2400" b="1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Step 4 –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Maximum Power Transfer is calculated by the equation shown below</a:t>
            </a:r>
          </a:p>
          <a:p>
            <a:endParaRPr lang="en-IN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571D6E7-ABD3-45B4-B3F1-B0841925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41410" y="4646614"/>
            <a:ext cx="2436538" cy="96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2395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0354" name="Content Placeholder 3">
            <a:extLst>
              <a:ext uri="{FF2B5EF4-FFF2-40B4-BE49-F238E27FC236}">
                <a16:creationId xmlns:a16="http://schemas.microsoft.com/office/drawing/2014/main" id="{DC22A568-167B-40A7-912B-1F481CA95D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389063" y="466725"/>
            <a:ext cx="9548812" cy="5997575"/>
          </a:xfr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8EA500-94DC-4A5C-956C-4E9B5C70D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32B3802D-E0F8-40C7-830C-900CAFE97EB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46921" y="622852"/>
            <a:ext cx="10124661" cy="587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835429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378" name="Content Placeholder 3">
            <a:extLst>
              <a:ext uri="{FF2B5EF4-FFF2-40B4-BE49-F238E27FC236}">
                <a16:creationId xmlns:a16="http://schemas.microsoft.com/office/drawing/2014/main" id="{396FAE48-48FD-444B-97B1-3C3E1B058A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81075" y="87313"/>
            <a:ext cx="10134600" cy="6321425"/>
          </a:xfr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02" name="Content Placeholder 3">
            <a:extLst>
              <a:ext uri="{FF2B5EF4-FFF2-40B4-BE49-F238E27FC236}">
                <a16:creationId xmlns:a16="http://schemas.microsoft.com/office/drawing/2014/main" id="{58C0BF9D-3BE6-4930-B8B0-551515A4440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28675" y="550863"/>
            <a:ext cx="9990138" cy="5992812"/>
          </a:xfr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426" name="Content Placeholder 3">
            <a:extLst>
              <a:ext uri="{FF2B5EF4-FFF2-40B4-BE49-F238E27FC236}">
                <a16:creationId xmlns:a16="http://schemas.microsoft.com/office/drawing/2014/main" id="{345BEECA-674F-4448-877F-EEB552BEF08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904875" y="301625"/>
            <a:ext cx="10293350" cy="5951538"/>
          </a:xfrm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450" name="Content Placeholder 3">
            <a:extLst>
              <a:ext uri="{FF2B5EF4-FFF2-40B4-BE49-F238E27FC236}">
                <a16:creationId xmlns:a16="http://schemas.microsoft.com/office/drawing/2014/main" id="{D07E8D0A-573A-4FE4-89FF-410F09F57FF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82688" y="669925"/>
            <a:ext cx="10158412" cy="5964238"/>
          </a:xfrm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85C41C-0A2A-49E3-A1BD-2EC4617510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8700AA5-B7E9-4A2D-9BCE-479B88D3887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0992" y="569843"/>
            <a:ext cx="8309112" cy="6188766"/>
          </a:xfrm>
        </p:spPr>
      </p:pic>
    </p:spTree>
    <p:extLst>
      <p:ext uri="{BB962C8B-B14F-4D97-AF65-F5344CB8AC3E}">
        <p14:creationId xmlns:p14="http://schemas.microsoft.com/office/powerpoint/2010/main" val="31051586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0EFFD4-7F52-461A-A2C9-B52FA0D65F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4836E77-B4EF-4C09-81ED-411B3BC103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2052" y="596348"/>
            <a:ext cx="7474226" cy="6069495"/>
          </a:xfrm>
        </p:spPr>
      </p:pic>
    </p:spTree>
    <p:extLst>
      <p:ext uri="{BB962C8B-B14F-4D97-AF65-F5344CB8AC3E}">
        <p14:creationId xmlns:p14="http://schemas.microsoft.com/office/powerpoint/2010/main" val="42172286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3FACD2-ED5C-469C-B38F-F832B8A8C3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32D484-E82F-4764-B6E9-695E287EF54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71051C2-C098-4B5C-BF54-B7ED47A427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2609" y="132522"/>
            <a:ext cx="10515600" cy="64803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283663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10" name="Title 1">
            <a:extLst>
              <a:ext uri="{FF2B5EF4-FFF2-40B4-BE49-F238E27FC236}">
                <a16:creationId xmlns:a16="http://schemas.microsoft.com/office/drawing/2014/main" id="{7F1FB4E9-9795-423D-85BF-FDB0537F6E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338" y="163513"/>
            <a:ext cx="9601200" cy="536575"/>
          </a:xfrm>
        </p:spPr>
        <p:txBody>
          <a:bodyPr>
            <a:normAutofit fontScale="90000"/>
          </a:bodyPr>
          <a:lstStyle/>
          <a:p>
            <a:r>
              <a:rPr lang="en-IN" altLang="en-US">
                <a:ln>
                  <a:noFill/>
                </a:ln>
              </a:rPr>
              <a:t>Numerical Problem</a:t>
            </a:r>
          </a:p>
        </p:txBody>
      </p:sp>
      <p:pic>
        <p:nvPicPr>
          <p:cNvPr id="43011" name="Content Placeholder 3">
            <a:extLst>
              <a:ext uri="{FF2B5EF4-FFF2-40B4-BE49-F238E27FC236}">
                <a16:creationId xmlns:a16="http://schemas.microsoft.com/office/drawing/2014/main" id="{E1C95B28-F704-44DA-B090-4C2F1BCA0BF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176338" y="700088"/>
            <a:ext cx="9701212" cy="2697162"/>
          </a:xfrm>
        </p:spPr>
      </p:pic>
      <p:pic>
        <p:nvPicPr>
          <p:cNvPr id="43012" name="Picture 4">
            <a:extLst>
              <a:ext uri="{FF2B5EF4-FFF2-40B4-BE49-F238E27FC236}">
                <a16:creationId xmlns:a16="http://schemas.microsoft.com/office/drawing/2014/main" id="{301FFAB5-9850-4632-87D2-CE45B335BB5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6338" y="3397250"/>
            <a:ext cx="10366375" cy="3213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Content Placeholder 3">
            <a:extLst>
              <a:ext uri="{FF2B5EF4-FFF2-40B4-BE49-F238E27FC236}">
                <a16:creationId xmlns:a16="http://schemas.microsoft.com/office/drawing/2014/main" id="{855829CE-EE23-444A-9510-614D0F06664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311400" y="593725"/>
            <a:ext cx="7485063" cy="5270500"/>
          </a:xfr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Content Placeholder 3">
            <a:extLst>
              <a:ext uri="{FF2B5EF4-FFF2-40B4-BE49-F238E27FC236}">
                <a16:creationId xmlns:a16="http://schemas.microsoft.com/office/drawing/2014/main" id="{1CEB7D04-2FA8-4071-90D2-B713432F1DD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436688" y="538163"/>
            <a:ext cx="8539162" cy="5953125"/>
          </a:xfr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118</TotalTime>
  <Words>430</Words>
  <Application>Microsoft Office PowerPoint</Application>
  <PresentationFormat>Widescreen</PresentationFormat>
  <Paragraphs>26</Paragraphs>
  <Slides>55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55</vt:i4>
      </vt:variant>
    </vt:vector>
  </HeadingPairs>
  <TitlesOfParts>
    <vt:vector size="63" baseType="lpstr">
      <vt:lpstr>-apple-system</vt:lpstr>
      <vt:lpstr>Arial</vt:lpstr>
      <vt:lpstr>Calibri</vt:lpstr>
      <vt:lpstr>Calibri Light</vt:lpstr>
      <vt:lpstr>ItcKabel-Book</vt:lpstr>
      <vt:lpstr>Times New Roman</vt:lpstr>
      <vt:lpstr>Verdana</vt:lpstr>
      <vt:lpstr>Office Theme</vt:lpstr>
      <vt:lpstr>Network Theorems</vt:lpstr>
      <vt:lpstr>SUPERPOSITION THEOREM</vt:lpstr>
      <vt:lpstr>STATEMENT</vt:lpstr>
      <vt:lpstr>PowerPoint Presentation</vt:lpstr>
      <vt:lpstr>PowerPoint Presentation</vt:lpstr>
      <vt:lpstr>PowerPoint Presentation</vt:lpstr>
      <vt:lpstr>Numerical Problem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Norton's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Maximum Power Transfer Theorem</vt:lpstr>
      <vt:lpstr>Derivation for maximum power transfer theorem</vt:lpstr>
      <vt:lpstr>PowerPoint Presentation</vt:lpstr>
      <vt:lpstr>Steps for Solving Network Using Maximum Power Transfer Theorem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Network Theorems</dc:title>
  <dc:creator>Suresh Kumar</dc:creator>
  <cp:lastModifiedBy>Suresh Kumar</cp:lastModifiedBy>
  <cp:revision>9</cp:revision>
  <dcterms:created xsi:type="dcterms:W3CDTF">2020-09-04T04:39:56Z</dcterms:created>
  <dcterms:modified xsi:type="dcterms:W3CDTF">2020-09-07T05:57:26Z</dcterms:modified>
</cp:coreProperties>
</file>